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2" r:id="rId3"/>
    <p:sldId id="315" r:id="rId4"/>
    <p:sldId id="301" r:id="rId5"/>
    <p:sldId id="323" r:id="rId6"/>
    <p:sldId id="351" r:id="rId7"/>
    <p:sldId id="352" r:id="rId8"/>
    <p:sldId id="353" r:id="rId9"/>
    <p:sldId id="354" r:id="rId10"/>
    <p:sldId id="355" r:id="rId11"/>
    <p:sldId id="356" r:id="rId12"/>
    <p:sldId id="317" r:id="rId13"/>
    <p:sldId id="336" r:id="rId14"/>
    <p:sldId id="335" r:id="rId15"/>
    <p:sldId id="321" r:id="rId16"/>
    <p:sldId id="344" r:id="rId17"/>
    <p:sldId id="361" r:id="rId18"/>
    <p:sldId id="306" r:id="rId19"/>
    <p:sldId id="307" r:id="rId20"/>
    <p:sldId id="308" r:id="rId21"/>
    <p:sldId id="309" r:id="rId22"/>
    <p:sldId id="310" r:id="rId23"/>
    <p:sldId id="369" r:id="rId24"/>
    <p:sldId id="311" r:id="rId25"/>
    <p:sldId id="362" r:id="rId26"/>
    <p:sldId id="363" r:id="rId27"/>
    <p:sldId id="337" r:id="rId28"/>
    <p:sldId id="330" r:id="rId29"/>
    <p:sldId id="333" r:id="rId30"/>
    <p:sldId id="370" r:id="rId31"/>
    <p:sldId id="332" r:id="rId32"/>
    <p:sldId id="346" r:id="rId33"/>
    <p:sldId id="347" r:id="rId34"/>
    <p:sldId id="348" r:id="rId35"/>
    <p:sldId id="349" r:id="rId36"/>
    <p:sldId id="364" r:id="rId37"/>
    <p:sldId id="316" r:id="rId38"/>
    <p:sldId id="357" r:id="rId39"/>
    <p:sldId id="313" r:id="rId40"/>
    <p:sldId id="314" r:id="rId41"/>
    <p:sldId id="358" r:id="rId42"/>
    <p:sldId id="368" r:id="rId43"/>
    <p:sldId id="366" r:id="rId44"/>
    <p:sldId id="365" r:id="rId45"/>
    <p:sldId id="371" r:id="rId46"/>
    <p:sldId id="360" r:id="rId4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5232" autoAdjust="0"/>
  </p:normalViewPr>
  <p:slideViewPr>
    <p:cSldViewPr>
      <p:cViewPr varScale="1">
        <p:scale>
          <a:sx n="129" d="100"/>
          <a:sy n="129" d="100"/>
        </p:scale>
        <p:origin x="25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hyperlink" Target="Seven%20Brief%20Lessons%20on%20Physics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n.pdf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n.pdf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71600" y="1248311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年秋超越学科的认知基础</a:t>
            </a:r>
            <a:endParaRPr lang="en-US" altLang="zh-CN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学习成果发布会</a:t>
            </a:r>
            <a:endParaRPr lang="en-US" altLang="zh-CN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CONGNITIVE    BASIS    BEYOND    THE    KNOWLEDGE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242622" y="1572805"/>
            <a:ext cx="4643093" cy="99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2014</a:t>
            </a:r>
            <a:r>
              <a:rPr lang="zh-CN" altLang="en-US" dirty="0"/>
              <a:t>级清华大学电机工程及应用电子技术系电气工程及其自动化专业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爱好：数学、哲学、计算机、游戏、语言学</a:t>
            </a:r>
            <a:endParaRPr lang="en-US" altLang="zh-CN" dirty="0"/>
          </a:p>
        </p:txBody>
      </p:sp>
      <p:sp>
        <p:nvSpPr>
          <p:cNvPr id="18467" name="Rectangle 35"/>
          <p:cNvSpPr>
            <a:spLocks noChangeArrowheads="1"/>
          </p:cNvSpPr>
          <p:nvPr/>
        </p:nvSpPr>
        <p:spPr bwMode="auto">
          <a:xfrm>
            <a:off x="4242622" y="3302746"/>
            <a:ext cx="4643093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2017</a:t>
            </a:r>
            <a:r>
              <a:rPr lang="zh-CN" altLang="en-US" dirty="0"/>
              <a:t>级清华大学信息学院电子工程专业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爱好：读书、观影、科幻、长跑、数理逻辑、哲学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第三组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306A9D10-589D-4611-9DEC-02E93AFBF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083" y="1912413"/>
            <a:ext cx="798853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黄磊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DAA45550-F08D-49F5-86C6-82E82C8F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77" y="3640605"/>
            <a:ext cx="792615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丁扬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5EF49F-4915-4C26-8FA6-29EB6EECA7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4" t="14000" r="15001" b="31620"/>
          <a:stretch/>
        </p:blipFill>
        <p:spPr>
          <a:xfrm>
            <a:off x="1543081" y="1131590"/>
            <a:ext cx="1327925" cy="19104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1379B3-9B99-41BB-B669-8B30F438C1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4" t="14000" r="19982" b="42290"/>
          <a:stretch/>
        </p:blipFill>
        <p:spPr>
          <a:xfrm>
            <a:off x="1544094" y="3075806"/>
            <a:ext cx="1368747" cy="18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0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4121479" y="1500797"/>
            <a:ext cx="4781438" cy="99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2017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爱好：魔方、音乐、诗词、各类运动、小提琴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第三组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Rectangle 33">
            <a:extLst>
              <a:ext uri="{FF2B5EF4-FFF2-40B4-BE49-F238E27FC236}">
                <a16:creationId xmlns:a16="http://schemas.microsoft.com/office/drawing/2014/main" id="{88CD3039-8C27-40EB-AA43-6F26D221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1851670"/>
            <a:ext cx="798853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刘晏铭</a:t>
            </a:r>
          </a:p>
        </p:txBody>
      </p:sp>
      <p:sp>
        <p:nvSpPr>
          <p:cNvPr id="14" name="Rectangle 34">
            <a:extLst>
              <a:ext uri="{FF2B5EF4-FFF2-40B4-BE49-F238E27FC236}">
                <a16:creationId xmlns:a16="http://schemas.microsoft.com/office/drawing/2014/main" id="{D054F479-68EC-41B7-AF13-9665A0A3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387" y="3435846"/>
            <a:ext cx="4643093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2017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爱好：长跑、乒乓球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A4E6445-B301-4ED8-839F-8B8EB21F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3809240"/>
            <a:ext cx="798853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樊钰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34FAD9-FB15-4187-894B-CB50C708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88" y="929359"/>
            <a:ext cx="1424228" cy="20024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349095-09C9-4ECF-949E-D723A78E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960498"/>
            <a:ext cx="1441911" cy="20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7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小组工作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850447-7385-4757-A808-314679541546}"/>
              </a:ext>
            </a:extLst>
          </p:cNvPr>
          <p:cNvSpPr txBox="1"/>
          <p:nvPr/>
        </p:nvSpPr>
        <p:spPr>
          <a:xfrm>
            <a:off x="5364087" y="2859782"/>
            <a:ext cx="204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合作工具使用</a:t>
            </a:r>
          </a:p>
        </p:txBody>
      </p:sp>
    </p:spTree>
    <p:extLst>
      <p:ext uri="{BB962C8B-B14F-4D97-AF65-F5344CB8AC3E}">
        <p14:creationId xmlns:p14="http://schemas.microsoft.com/office/powerpoint/2010/main" val="275831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84060" y="1563638"/>
            <a:ext cx="59758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合作工具使用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241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22" name="Group 66"/>
          <p:cNvGrpSpPr/>
          <p:nvPr/>
        </p:nvGrpSpPr>
        <p:grpSpPr bwMode="auto">
          <a:xfrm>
            <a:off x="3765551" y="1491124"/>
            <a:ext cx="1611313" cy="3234735"/>
            <a:chOff x="2372" y="898"/>
            <a:chExt cx="1015" cy="2037"/>
          </a:xfrm>
        </p:grpSpPr>
        <p:sp>
          <p:nvSpPr>
            <p:cNvPr id="19503" name="Freeform 47"/>
            <p:cNvSpPr/>
            <p:nvPr/>
          </p:nvSpPr>
          <p:spPr bwMode="auto">
            <a:xfrm>
              <a:off x="2372" y="898"/>
              <a:ext cx="223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Freeform 48"/>
            <p:cNvSpPr/>
            <p:nvPr/>
          </p:nvSpPr>
          <p:spPr bwMode="auto">
            <a:xfrm>
              <a:off x="2635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Freeform 49"/>
            <p:cNvSpPr/>
            <p:nvPr/>
          </p:nvSpPr>
          <p:spPr bwMode="auto">
            <a:xfrm>
              <a:off x="2899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6" name="Freeform 50"/>
            <p:cNvSpPr/>
            <p:nvPr/>
          </p:nvSpPr>
          <p:spPr bwMode="auto">
            <a:xfrm>
              <a:off x="3163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51"/>
            <p:cNvSpPr/>
            <p:nvPr/>
          </p:nvSpPr>
          <p:spPr bwMode="auto">
            <a:xfrm>
              <a:off x="261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6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52"/>
            <p:cNvSpPr/>
            <p:nvPr/>
          </p:nvSpPr>
          <p:spPr bwMode="auto">
            <a:xfrm>
              <a:off x="2750" y="2036"/>
              <a:ext cx="129" cy="526"/>
            </a:xfrm>
            <a:custGeom>
              <a:avLst/>
              <a:gdLst>
                <a:gd name="T0" fmla="*/ 129 w 129"/>
                <a:gd name="T1" fmla="*/ 462 h 526"/>
                <a:gd name="T2" fmla="*/ 64 w 129"/>
                <a:gd name="T3" fmla="*/ 526 h 526"/>
                <a:gd name="T4" fmla="*/ 0 w 129"/>
                <a:gd name="T5" fmla="*/ 462 h 526"/>
                <a:gd name="T6" fmla="*/ 0 w 129"/>
                <a:gd name="T7" fmla="*/ 0 h 526"/>
                <a:gd name="T8" fmla="*/ 129 w 129"/>
                <a:gd name="T9" fmla="*/ 0 h 526"/>
                <a:gd name="T10" fmla="*/ 129 w 129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26">
                  <a:moveTo>
                    <a:pt x="129" y="462"/>
                  </a:moveTo>
                  <a:lnTo>
                    <a:pt x="64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53"/>
            <p:cNvSpPr/>
            <p:nvPr/>
          </p:nvSpPr>
          <p:spPr bwMode="auto">
            <a:xfrm>
              <a:off x="2879" y="2036"/>
              <a:ext cx="130" cy="526"/>
            </a:xfrm>
            <a:custGeom>
              <a:avLst/>
              <a:gdLst>
                <a:gd name="T0" fmla="*/ 130 w 130"/>
                <a:gd name="T1" fmla="*/ 462 h 526"/>
                <a:gd name="T2" fmla="*/ 66 w 130"/>
                <a:gd name="T3" fmla="*/ 526 h 526"/>
                <a:gd name="T4" fmla="*/ 0 w 130"/>
                <a:gd name="T5" fmla="*/ 462 h 526"/>
                <a:gd name="T6" fmla="*/ 0 w 130"/>
                <a:gd name="T7" fmla="*/ 0 h 526"/>
                <a:gd name="T8" fmla="*/ 130 w 130"/>
                <a:gd name="T9" fmla="*/ 0 h 526"/>
                <a:gd name="T10" fmla="*/ 130 w 130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526">
                  <a:moveTo>
                    <a:pt x="130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54"/>
            <p:cNvSpPr/>
            <p:nvPr/>
          </p:nvSpPr>
          <p:spPr bwMode="auto">
            <a:xfrm>
              <a:off x="300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5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5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55"/>
            <p:cNvSpPr/>
            <p:nvPr/>
          </p:nvSpPr>
          <p:spPr bwMode="auto">
            <a:xfrm>
              <a:off x="2372" y="1741"/>
              <a:ext cx="378" cy="297"/>
            </a:xfrm>
            <a:custGeom>
              <a:avLst/>
              <a:gdLst>
                <a:gd name="T0" fmla="*/ 378 w 378"/>
                <a:gd name="T1" fmla="*/ 297 h 297"/>
                <a:gd name="T2" fmla="*/ 247 w 378"/>
                <a:gd name="T3" fmla="*/ 297 h 297"/>
                <a:gd name="T4" fmla="*/ 0 w 378"/>
                <a:gd name="T5" fmla="*/ 0 h 297"/>
                <a:gd name="T6" fmla="*/ 223 w 378"/>
                <a:gd name="T7" fmla="*/ 0 h 297"/>
                <a:gd name="T8" fmla="*/ 378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378" y="297"/>
                  </a:moveTo>
                  <a:lnTo>
                    <a:pt x="247" y="297"/>
                  </a:lnTo>
                  <a:lnTo>
                    <a:pt x="0" y="0"/>
                  </a:lnTo>
                  <a:lnTo>
                    <a:pt x="223" y="0"/>
                  </a:lnTo>
                  <a:lnTo>
                    <a:pt x="378" y="2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56"/>
            <p:cNvSpPr/>
            <p:nvPr/>
          </p:nvSpPr>
          <p:spPr bwMode="auto">
            <a:xfrm>
              <a:off x="2635" y="1741"/>
              <a:ext cx="244" cy="297"/>
            </a:xfrm>
            <a:custGeom>
              <a:avLst/>
              <a:gdLst>
                <a:gd name="T0" fmla="*/ 244 w 244"/>
                <a:gd name="T1" fmla="*/ 297 h 297"/>
                <a:gd name="T2" fmla="*/ 115 w 244"/>
                <a:gd name="T3" fmla="*/ 297 h 297"/>
                <a:gd name="T4" fmla="*/ 0 w 244"/>
                <a:gd name="T5" fmla="*/ 0 h 297"/>
                <a:gd name="T6" fmla="*/ 224 w 244"/>
                <a:gd name="T7" fmla="*/ 0 h 297"/>
                <a:gd name="T8" fmla="*/ 244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244" y="297"/>
                  </a:moveTo>
                  <a:lnTo>
                    <a:pt x="115" y="297"/>
                  </a:lnTo>
                  <a:lnTo>
                    <a:pt x="0" y="0"/>
                  </a:lnTo>
                  <a:lnTo>
                    <a:pt x="224" y="0"/>
                  </a:lnTo>
                  <a:lnTo>
                    <a:pt x="244" y="29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57"/>
            <p:cNvSpPr/>
            <p:nvPr/>
          </p:nvSpPr>
          <p:spPr bwMode="auto">
            <a:xfrm>
              <a:off x="2879" y="1741"/>
              <a:ext cx="244" cy="297"/>
            </a:xfrm>
            <a:custGeom>
              <a:avLst/>
              <a:gdLst>
                <a:gd name="T0" fmla="*/ 130 w 244"/>
                <a:gd name="T1" fmla="*/ 297 h 297"/>
                <a:gd name="T2" fmla="*/ 0 w 244"/>
                <a:gd name="T3" fmla="*/ 297 h 297"/>
                <a:gd name="T4" fmla="*/ 20 w 244"/>
                <a:gd name="T5" fmla="*/ 0 h 297"/>
                <a:gd name="T6" fmla="*/ 244 w 244"/>
                <a:gd name="T7" fmla="*/ 0 h 297"/>
                <a:gd name="T8" fmla="*/ 130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130" y="297"/>
                  </a:moveTo>
                  <a:lnTo>
                    <a:pt x="0" y="297"/>
                  </a:lnTo>
                  <a:lnTo>
                    <a:pt x="20" y="0"/>
                  </a:lnTo>
                  <a:lnTo>
                    <a:pt x="244" y="0"/>
                  </a:lnTo>
                  <a:lnTo>
                    <a:pt x="130" y="2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58"/>
            <p:cNvSpPr/>
            <p:nvPr/>
          </p:nvSpPr>
          <p:spPr bwMode="auto">
            <a:xfrm>
              <a:off x="3009" y="1741"/>
              <a:ext cx="378" cy="297"/>
            </a:xfrm>
            <a:custGeom>
              <a:avLst/>
              <a:gdLst>
                <a:gd name="T0" fmla="*/ 131 w 378"/>
                <a:gd name="T1" fmla="*/ 297 h 297"/>
                <a:gd name="T2" fmla="*/ 0 w 378"/>
                <a:gd name="T3" fmla="*/ 297 h 297"/>
                <a:gd name="T4" fmla="*/ 154 w 378"/>
                <a:gd name="T5" fmla="*/ 0 h 297"/>
                <a:gd name="T6" fmla="*/ 378 w 378"/>
                <a:gd name="T7" fmla="*/ 0 h 297"/>
                <a:gd name="T8" fmla="*/ 131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131" y="297"/>
                  </a:moveTo>
                  <a:lnTo>
                    <a:pt x="0" y="297"/>
                  </a:lnTo>
                  <a:lnTo>
                    <a:pt x="154" y="0"/>
                  </a:lnTo>
                  <a:lnTo>
                    <a:pt x="378" y="0"/>
                  </a:lnTo>
                  <a:lnTo>
                    <a:pt x="131" y="29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59"/>
            <p:cNvSpPr/>
            <p:nvPr/>
          </p:nvSpPr>
          <p:spPr bwMode="auto">
            <a:xfrm>
              <a:off x="2619" y="2498"/>
              <a:ext cx="521" cy="321"/>
            </a:xfrm>
            <a:custGeom>
              <a:avLst/>
              <a:gdLst>
                <a:gd name="T0" fmla="*/ 521 w 521"/>
                <a:gd name="T1" fmla="*/ 0 h 321"/>
                <a:gd name="T2" fmla="*/ 0 w 521"/>
                <a:gd name="T3" fmla="*/ 0 h 321"/>
                <a:gd name="T4" fmla="*/ 191 w 521"/>
                <a:gd name="T5" fmla="*/ 321 h 321"/>
                <a:gd name="T6" fmla="*/ 330 w 521"/>
                <a:gd name="T7" fmla="*/ 321 h 321"/>
                <a:gd name="T8" fmla="*/ 521 w 521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321">
                  <a:moveTo>
                    <a:pt x="521" y="0"/>
                  </a:moveTo>
                  <a:lnTo>
                    <a:pt x="0" y="0"/>
                  </a:lnTo>
                  <a:lnTo>
                    <a:pt x="191" y="321"/>
                  </a:lnTo>
                  <a:lnTo>
                    <a:pt x="330" y="32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60"/>
            <p:cNvSpPr/>
            <p:nvPr/>
          </p:nvSpPr>
          <p:spPr bwMode="auto">
            <a:xfrm>
              <a:off x="2810" y="2819"/>
              <a:ext cx="139" cy="116"/>
            </a:xfrm>
            <a:custGeom>
              <a:avLst/>
              <a:gdLst>
                <a:gd name="T0" fmla="*/ 139 w 139"/>
                <a:gd name="T1" fmla="*/ 0 h 116"/>
                <a:gd name="T2" fmla="*/ 0 w 139"/>
                <a:gd name="T3" fmla="*/ 0 h 116"/>
                <a:gd name="T4" fmla="*/ 69 w 139"/>
                <a:gd name="T5" fmla="*/ 116 h 116"/>
                <a:gd name="T6" fmla="*/ 139 w 13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6">
                  <a:moveTo>
                    <a:pt x="139" y="0"/>
                  </a:moveTo>
                  <a:lnTo>
                    <a:pt x="0" y="0"/>
                  </a:lnTo>
                  <a:lnTo>
                    <a:pt x="69" y="11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523" name="Rectangle 67"/>
          <p:cNvSpPr>
            <a:spLocks noChangeArrowheads="1"/>
          </p:cNvSpPr>
          <p:nvPr/>
        </p:nvSpPr>
        <p:spPr bwMode="auto">
          <a:xfrm>
            <a:off x="468313" y="1556231"/>
            <a:ext cx="1800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itchFamily="34" charset="0"/>
              <a:buNone/>
            </a:pP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wiki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9524" name="Rectangle 68"/>
          <p:cNvSpPr>
            <a:spLocks noChangeArrowheads="1"/>
          </p:cNvSpPr>
          <p:nvPr/>
        </p:nvSpPr>
        <p:spPr bwMode="auto">
          <a:xfrm>
            <a:off x="179513" y="2227951"/>
            <a:ext cx="24493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Font typeface="Arial" pitchFamily="34" charset="0"/>
              <a:buNone/>
            </a:pP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</a:rPr>
              <a:t>Phabricator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25" name="Rectangle 69"/>
          <p:cNvSpPr>
            <a:spLocks noChangeArrowheads="1"/>
          </p:cNvSpPr>
          <p:nvPr/>
        </p:nvSpPr>
        <p:spPr bwMode="auto">
          <a:xfrm>
            <a:off x="6948489" y="1556231"/>
            <a:ext cx="1800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600" b="1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26" name="Rectangle 70"/>
          <p:cNvSpPr>
            <a:spLocks noChangeArrowheads="1"/>
          </p:cNvSpPr>
          <p:nvPr/>
        </p:nvSpPr>
        <p:spPr bwMode="auto">
          <a:xfrm>
            <a:off x="6588126" y="2227951"/>
            <a:ext cx="1800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600" b="1" dirty="0" err="1">
                <a:solidFill>
                  <a:schemeClr val="bg1">
                    <a:lumMod val="50000"/>
                  </a:schemeClr>
                </a:solidFill>
              </a:rPr>
              <a:t>LaTeX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27" name="Line 71"/>
          <p:cNvSpPr>
            <a:spLocks noChangeShapeType="1"/>
          </p:cNvSpPr>
          <p:nvPr/>
        </p:nvSpPr>
        <p:spPr bwMode="auto">
          <a:xfrm>
            <a:off x="2339976" y="1627690"/>
            <a:ext cx="158432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29" name="Line 73"/>
          <p:cNvSpPr>
            <a:spLocks noChangeShapeType="1"/>
          </p:cNvSpPr>
          <p:nvPr/>
        </p:nvSpPr>
        <p:spPr bwMode="auto">
          <a:xfrm>
            <a:off x="5213351" y="1627690"/>
            <a:ext cx="158432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30" name="Line 74"/>
          <p:cNvSpPr>
            <a:spLocks noChangeShapeType="1"/>
          </p:cNvSpPr>
          <p:nvPr/>
        </p:nvSpPr>
        <p:spPr bwMode="auto">
          <a:xfrm>
            <a:off x="4784725" y="2305761"/>
            <a:ext cx="16827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31" name="Line 75"/>
          <p:cNvSpPr>
            <a:spLocks noChangeShapeType="1"/>
          </p:cNvSpPr>
          <p:nvPr/>
        </p:nvSpPr>
        <p:spPr bwMode="auto">
          <a:xfrm>
            <a:off x="2687638" y="2305761"/>
            <a:ext cx="16827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6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84060" y="1563638"/>
            <a:ext cx="59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微软雅黑" pitchFamily="34" charset="-122"/>
              </a:rPr>
              <a:t>Wiki</a:t>
            </a:r>
            <a:endParaRPr lang="zh-CN" altLang="en-US" sz="6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1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工作量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31"/>
          <p:cNvGrpSpPr/>
          <p:nvPr/>
        </p:nvGrpSpPr>
        <p:grpSpPr>
          <a:xfrm>
            <a:off x="416159" y="893834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4E9BD30F-15BC-402A-BF5C-C792B52AF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28" y="0"/>
            <a:ext cx="42141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>
            <a:extLst>
              <a:ext uri="{FF2B5EF4-FFF2-40B4-BE49-F238E27FC236}">
                <a16:creationId xmlns:a16="http://schemas.microsoft.com/office/drawing/2014/main" id="{4998A6FF-5016-4FB1-B270-8DD0AF04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词条本地化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7054FA-3AAC-4DA2-9648-79353218E107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B186BF-BF3A-43D0-8F9A-105DCFD133A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DF8812-45F5-4072-BFA8-7E6BC3C9071E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C0B533-C690-44D3-BBF4-9A71D421743D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41FD65-72CB-4141-B087-B19F76008091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E0D3DEF-9C26-499F-ADC0-62781F0EF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13718"/>
            <a:ext cx="3305101" cy="4415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E07EF1-38C8-4ABA-AF6A-7FC92DB4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421572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AB7BA-633D-4BD5-BD2A-0E487EFE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4" y="1085642"/>
            <a:ext cx="7573432" cy="2972215"/>
          </a:xfrm>
          <a:prstGeom prst="rect">
            <a:avLst/>
          </a:prstGeom>
        </p:spPr>
      </p:pic>
      <p:sp>
        <p:nvSpPr>
          <p:cNvPr id="6" name="Rectangle 39">
            <a:extLst>
              <a:ext uri="{FF2B5EF4-FFF2-40B4-BE49-F238E27FC236}">
                <a16:creationId xmlns:a16="http://schemas.microsoft.com/office/drawing/2014/main" id="{62FF20FB-DA8E-447F-9105-489686DCB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Talk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6397AB-58B6-4557-BD1C-205D2C192A85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374A80-E471-4F74-9E55-6C3D0C425261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D73DC3-4AD4-434C-A835-D227DA56CD45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964701-D598-434E-BCAC-0A078E3E64EE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7E0CE5-F1D2-4074-90CB-58B477005CA5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03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5AD36A-C2BE-4E09-91DC-14E6E3086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0"/>
            <a:ext cx="5914298" cy="5143500"/>
          </a:xfrm>
          <a:prstGeom prst="rect">
            <a:avLst/>
          </a:prstGeom>
        </p:spPr>
      </p:pic>
      <p:sp>
        <p:nvSpPr>
          <p:cNvPr id="4" name="Rectangle 39">
            <a:extLst>
              <a:ext uri="{FF2B5EF4-FFF2-40B4-BE49-F238E27FC236}">
                <a16:creationId xmlns:a16="http://schemas.microsoft.com/office/drawing/2014/main" id="{E4651F8A-CBE9-4E5D-9139-BAFFF47E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Talk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F92B84-30B3-4BD2-9F68-BD03F5658B88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064994-D960-48D0-BC55-0D7228F9C37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C479D5-5173-4849-B0D8-6203430A10F0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F7881B-B302-4C82-B8E5-6A94EC4EE8C6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0B1192-6B40-4C92-B5D2-720AF1877583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42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5" y="2543251"/>
            <a:ext cx="1460538" cy="496356"/>
            <a:chOff x="522514" y="3016880"/>
            <a:chExt cx="1460538" cy="377073"/>
          </a:xfrm>
        </p:grpSpPr>
        <p:sp>
          <p:nvSpPr>
            <p:cNvPr id="54" name="矩形 53"/>
            <p:cNvSpPr/>
            <p:nvPr/>
          </p:nvSpPr>
          <p:spPr>
            <a:xfrm>
              <a:off x="522514" y="3016880"/>
              <a:ext cx="1460538" cy="37707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cxnSpLocks/>
            </p:cNvCxnSpPr>
            <p:nvPr/>
          </p:nvCxnSpPr>
          <p:spPr>
            <a:xfrm>
              <a:off x="522514" y="3393953"/>
              <a:ext cx="1460538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/>
          <p:cNvSpPr>
            <a:spLocks noEditPoints="1"/>
          </p:cNvSpPr>
          <p:nvPr/>
        </p:nvSpPr>
        <p:spPr bwMode="auto">
          <a:xfrm>
            <a:off x="2490971" y="2110177"/>
            <a:ext cx="380484" cy="247914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0"/>
          <p:cNvSpPr>
            <a:spLocks noEditPoints="1"/>
          </p:cNvSpPr>
          <p:nvPr/>
        </p:nvSpPr>
        <p:spPr bwMode="auto">
          <a:xfrm>
            <a:off x="6029193" y="2059245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7592373" y="2045015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4464895" y="2050257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1100223" y="2059245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11560" y="2622150"/>
            <a:ext cx="123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逻辑模型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89FA05-BB06-4143-8A63-B14E63A29390}"/>
              </a:ext>
            </a:extLst>
          </p:cNvPr>
          <p:cNvGrpSpPr/>
          <p:nvPr/>
        </p:nvGrpSpPr>
        <p:grpSpPr>
          <a:xfrm>
            <a:off x="5442356" y="2541460"/>
            <a:ext cx="1460538" cy="496356"/>
            <a:chOff x="522514" y="3016880"/>
            <a:chExt cx="1460538" cy="37707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F6B5133-3CAF-4338-BD82-797CA4C5676C}"/>
                </a:ext>
              </a:extLst>
            </p:cNvPr>
            <p:cNvSpPr/>
            <p:nvPr/>
          </p:nvSpPr>
          <p:spPr>
            <a:xfrm>
              <a:off x="522514" y="3016880"/>
              <a:ext cx="1460538" cy="37707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7276926-E501-479C-8838-C5DD38DDBF84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3393953"/>
              <a:ext cx="1460538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D524A7-52DF-423A-A4A9-9ABC1FA5BD31}"/>
              </a:ext>
            </a:extLst>
          </p:cNvPr>
          <p:cNvGrpSpPr/>
          <p:nvPr/>
        </p:nvGrpSpPr>
        <p:grpSpPr>
          <a:xfrm>
            <a:off x="7108522" y="2541424"/>
            <a:ext cx="1460538" cy="496356"/>
            <a:chOff x="522514" y="3016880"/>
            <a:chExt cx="1460538" cy="37707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3C4B3A-4936-4767-9F8C-62E560D77FB5}"/>
                </a:ext>
              </a:extLst>
            </p:cNvPr>
            <p:cNvSpPr/>
            <p:nvPr/>
          </p:nvSpPr>
          <p:spPr>
            <a:xfrm>
              <a:off x="522514" y="3016880"/>
              <a:ext cx="1460538" cy="37707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DE2142E-F7E1-421D-AC50-212579F60D8A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3393953"/>
              <a:ext cx="1460538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4A1C565-8DF2-40FA-961B-C23227E6F20A}"/>
              </a:ext>
            </a:extLst>
          </p:cNvPr>
          <p:cNvGrpSpPr/>
          <p:nvPr/>
        </p:nvGrpSpPr>
        <p:grpSpPr>
          <a:xfrm>
            <a:off x="3841731" y="2544960"/>
            <a:ext cx="1460538" cy="496356"/>
            <a:chOff x="522514" y="3016880"/>
            <a:chExt cx="1460538" cy="37707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76BABAA-93D4-4DEA-AD07-486DD6308ECB}"/>
                </a:ext>
              </a:extLst>
            </p:cNvPr>
            <p:cNvSpPr/>
            <p:nvPr/>
          </p:nvSpPr>
          <p:spPr>
            <a:xfrm>
              <a:off x="522514" y="3016880"/>
              <a:ext cx="1460538" cy="37707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E295E60-EBC5-43AF-9A11-DDF57296F2C6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3393953"/>
              <a:ext cx="1460538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8C8147B-8849-4D1C-AE45-D06D415A9F9F}"/>
              </a:ext>
            </a:extLst>
          </p:cNvPr>
          <p:cNvSpPr/>
          <p:nvPr/>
        </p:nvSpPr>
        <p:spPr>
          <a:xfrm>
            <a:off x="3966709" y="26048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小组工作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789C7B9-E5D9-4657-BE04-77D88DB44AA7}"/>
              </a:ext>
            </a:extLst>
          </p:cNvPr>
          <p:cNvSpPr/>
          <p:nvPr/>
        </p:nvSpPr>
        <p:spPr>
          <a:xfrm>
            <a:off x="5567552" y="261864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翻译成果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266F17F-160A-45B6-A136-8CFBC123F7D5}"/>
              </a:ext>
            </a:extLst>
          </p:cNvPr>
          <p:cNvSpPr/>
          <p:nvPr/>
        </p:nvSpPr>
        <p:spPr>
          <a:xfrm>
            <a:off x="2272071" y="2621332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人员简介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50DF5EF-6C64-4BFD-9C88-842C4E8C596F}"/>
              </a:ext>
            </a:extLst>
          </p:cNvPr>
          <p:cNvSpPr/>
          <p:nvPr/>
        </p:nvSpPr>
        <p:spPr>
          <a:xfrm>
            <a:off x="7233496" y="260305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工作感想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79B32C-2BA0-438C-8D00-A64C01A70BB3}"/>
              </a:ext>
            </a:extLst>
          </p:cNvPr>
          <p:cNvGrpSpPr/>
          <p:nvPr/>
        </p:nvGrpSpPr>
        <p:grpSpPr>
          <a:xfrm>
            <a:off x="2115658" y="2538305"/>
            <a:ext cx="1460538" cy="496356"/>
            <a:chOff x="522514" y="3016880"/>
            <a:chExt cx="1460538" cy="37707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24BD04C-5A84-4DAD-8726-82F44FA64572}"/>
                </a:ext>
              </a:extLst>
            </p:cNvPr>
            <p:cNvSpPr/>
            <p:nvPr/>
          </p:nvSpPr>
          <p:spPr>
            <a:xfrm>
              <a:off x="522514" y="3016880"/>
              <a:ext cx="1460538" cy="37707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D11CB9E-A66D-4C8B-8D92-9114277698D3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3393953"/>
              <a:ext cx="1460538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F2417-8485-4BAA-8771-83698D07C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19442"/>
            <a:ext cx="6858000" cy="5143500"/>
          </a:xfrm>
          <a:prstGeom prst="rect">
            <a:avLst/>
          </a:prstGeom>
        </p:spPr>
      </p:pic>
      <p:sp>
        <p:nvSpPr>
          <p:cNvPr id="4" name="Rectangle 39">
            <a:extLst>
              <a:ext uri="{FF2B5EF4-FFF2-40B4-BE49-F238E27FC236}">
                <a16:creationId xmlns:a16="http://schemas.microsoft.com/office/drawing/2014/main" id="{88945207-54DF-4FC8-B539-8D3A2375D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Category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D27E5B-0226-4DF7-B7C5-16CCA110761E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5861E8-74C6-4DB8-8847-2FC8F1E0003A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F24539D-D429-4D08-A4E4-335D2CDD9E0A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D951F4D-E285-4AF3-8F2A-2C8DDDCB5084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3F5FCE-A643-438B-BB83-45CA0DA34244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896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17CFAB-DE9F-475A-9733-9A7BBF7D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5823505" cy="5143500"/>
          </a:xfrm>
          <a:prstGeom prst="rect">
            <a:avLst/>
          </a:prstGeom>
        </p:spPr>
      </p:pic>
      <p:sp>
        <p:nvSpPr>
          <p:cNvPr id="4" name="Rectangle 39">
            <a:extLst>
              <a:ext uri="{FF2B5EF4-FFF2-40B4-BE49-F238E27FC236}">
                <a16:creationId xmlns:a16="http://schemas.microsoft.com/office/drawing/2014/main" id="{4998A6FF-5016-4FB1-B270-8DD0AF04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Template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7054FA-3AAC-4DA2-9648-79353218E107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B186BF-BF3A-43D0-8F9A-105DCFD133A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DF8812-45F5-4072-BFA8-7E6BC3C9071E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C0B533-C690-44D3-BBF4-9A71D421743D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41FD65-72CB-4141-B087-B19F76008091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998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CF48C-5AB5-4D16-A5CB-630589043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" y="880018"/>
            <a:ext cx="9144000" cy="201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80FAA4-CC91-4D5E-AA18-03A4651B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828"/>
            <a:ext cx="9144000" cy="2280392"/>
          </a:xfrm>
          <a:prstGeom prst="rect">
            <a:avLst/>
          </a:prstGeom>
        </p:spPr>
      </p:pic>
      <p:sp>
        <p:nvSpPr>
          <p:cNvPr id="6" name="Rectangle 39">
            <a:extLst>
              <a:ext uri="{FF2B5EF4-FFF2-40B4-BE49-F238E27FC236}">
                <a16:creationId xmlns:a16="http://schemas.microsoft.com/office/drawing/2014/main" id="{B69C6912-39A0-4072-802C-DE490AFF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9317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前后的两次改进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EE567A2-CBFB-4BA9-A7EC-677D55FD5A13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603C0EE-03E1-4332-9A48-E51C17DAB53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32AC1-4E14-43D7-95CD-3EBCF8D26DBA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07B840-EAD4-4D31-BEC2-A67FB660D015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18DDA3E-46BC-4BDD-BD6C-8B1BA2E9F6C6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8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9">
            <a:extLst>
              <a:ext uri="{FF2B5EF4-FFF2-40B4-BE49-F238E27FC236}">
                <a16:creationId xmlns:a16="http://schemas.microsoft.com/office/drawing/2014/main" id="{B69C6912-39A0-4072-802C-DE490AFF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32561"/>
            <a:ext cx="29317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前后的两次改进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>
            <a:extLst>
              <a:ext uri="{FF2B5EF4-FFF2-40B4-BE49-F238E27FC236}">
                <a16:creationId xmlns:a16="http://schemas.microsoft.com/office/drawing/2014/main" id="{BEE567A2-CBFB-4BA9-A7EC-677D55FD5A13}"/>
              </a:ext>
            </a:extLst>
          </p:cNvPr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603C0EE-03E1-4332-9A48-E51C17DAB53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32AC1-4E14-43D7-95CD-3EBCF8D26DBA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107B840-EAD4-4D31-BEC2-A67FB660D015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18DDA3E-46BC-4BDD-BD6C-8B1BA2E9F6C6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19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1714494"/>
            <a:ext cx="6281475" cy="1071300"/>
          </a:xfrm>
          <a:prstGeom prst="rect">
            <a:avLst/>
          </a:prstGeom>
        </p:spPr>
      </p:pic>
      <p:pic>
        <p:nvPicPr>
          <p:cNvPr id="15" name="图片 14" descr="19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12" y="3357568"/>
            <a:ext cx="6281472" cy="1072191"/>
          </a:xfrm>
          <a:prstGeom prst="rect">
            <a:avLst/>
          </a:prstGeom>
        </p:spPr>
      </p:pic>
      <p:pic>
        <p:nvPicPr>
          <p:cNvPr id="16" name="图片 15" descr="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928676"/>
            <a:ext cx="2258617" cy="33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F8298A-D5A9-4B60-820C-A5ACDAC3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" y="3248253"/>
            <a:ext cx="9144000" cy="18952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309744-DA9E-4878-9A2C-09DC75695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" y="0"/>
            <a:ext cx="9144000" cy="41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84060" y="1563638"/>
            <a:ext cx="59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 err="1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微软雅黑" pitchFamily="34" charset="-122"/>
              </a:rPr>
              <a:t>GitHub</a:t>
            </a:r>
            <a:endParaRPr lang="zh-CN" altLang="en-US" sz="6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2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83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3"/>
          <p:cNvSpPr>
            <a:spLocks noChangeAspect="1" noChangeArrowheads="1" noTextEdit="1"/>
          </p:cNvSpPr>
          <p:nvPr/>
        </p:nvSpPr>
        <p:spPr bwMode="auto">
          <a:xfrm>
            <a:off x="952500" y="1409019"/>
            <a:ext cx="7239000" cy="290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952500" y="1478890"/>
            <a:ext cx="1447800" cy="145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Rectangle 15" descr="318740-130P60HZ091"/>
          <p:cNvSpPr>
            <a:spLocks noChangeArrowheads="1"/>
          </p:cNvSpPr>
          <p:nvPr/>
        </p:nvSpPr>
        <p:spPr bwMode="auto">
          <a:xfrm>
            <a:off x="2400300" y="1478890"/>
            <a:ext cx="1447800" cy="145301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3848100" y="1478890"/>
            <a:ext cx="1447800" cy="14530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17" descr="22"/>
          <p:cNvSpPr>
            <a:spLocks noChangeArrowheads="1"/>
          </p:cNvSpPr>
          <p:nvPr/>
        </p:nvSpPr>
        <p:spPr bwMode="auto">
          <a:xfrm>
            <a:off x="5295900" y="1478890"/>
            <a:ext cx="1447800" cy="145301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743700" y="1478890"/>
            <a:ext cx="1447800" cy="14530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2400300" y="2931901"/>
            <a:ext cx="1447800" cy="1454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21" descr="image0071-1024x682"/>
          <p:cNvSpPr>
            <a:spLocks noChangeArrowheads="1"/>
          </p:cNvSpPr>
          <p:nvPr/>
        </p:nvSpPr>
        <p:spPr bwMode="auto">
          <a:xfrm>
            <a:off x="3848100" y="2931901"/>
            <a:ext cx="1447800" cy="145459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5295900" y="2931901"/>
            <a:ext cx="1447800" cy="1454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23" descr="201107060956141686"/>
          <p:cNvSpPr>
            <a:spLocks noChangeArrowheads="1"/>
          </p:cNvSpPr>
          <p:nvPr/>
        </p:nvSpPr>
        <p:spPr bwMode="auto">
          <a:xfrm>
            <a:off x="6743700" y="2931901"/>
            <a:ext cx="1447800" cy="1454599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1085627" y="1872124"/>
            <a:ext cx="1181546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/>
                </a:solidFill>
              </a:rPr>
              <a:t>百花齐放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最初开始使用时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开启了很多分支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情况也是很混乱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3981227" y="1872124"/>
            <a:ext cx="1181546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/>
                </a:solidFill>
              </a:rPr>
              <a:t>正式使用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正式使用的时期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先每小组一分支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后来统一主分支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876827" y="1872124"/>
            <a:ext cx="1181546" cy="55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/>
                </a:solidFill>
              </a:rPr>
              <a:t>成果展示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故事发展到高潮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所有时间线归为一点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429027" y="3325929"/>
            <a:ext cx="1181546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/>
                </a:solidFill>
              </a:rPr>
              <a:t>新的尝试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最后开始整理时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有一些新功能的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尝试在新分支中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533427" y="3325929"/>
            <a:ext cx="1181546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b="1" dirty="0">
                <a:solidFill>
                  <a:schemeClr val="bg1"/>
                </a:solidFill>
              </a:rPr>
              <a:t>多线收束</a:t>
            </a:r>
            <a:endParaRPr lang="zh-CN" altLang="en-US" sz="1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熟悉一段时间后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相同的归为一类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800" dirty="0">
                <a:solidFill>
                  <a:schemeClr val="bg1"/>
                </a:solidFill>
              </a:rPr>
              <a:t>琐碎的干脆中断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GitHub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26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28" name="矩形 27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 descr="14.pn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000" y="2928940"/>
            <a:ext cx="1447200" cy="1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7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84060" y="1563638"/>
            <a:ext cx="59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微软雅黑" pitchFamily="34" charset="-122"/>
              </a:rPr>
              <a:t>Phabricator</a:t>
            </a:r>
            <a:endParaRPr lang="zh-CN" altLang="en-US" sz="6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32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45742B-1B02-44CD-B408-85C1F695942A}"/>
              </a:ext>
            </a:extLst>
          </p:cNvPr>
          <p:cNvSpPr txBox="1"/>
          <p:nvPr/>
        </p:nvSpPr>
        <p:spPr>
          <a:xfrm>
            <a:off x="2339752" y="279807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Phabricator</a:t>
            </a:r>
            <a:r>
              <a:rPr lang="zh-CN" altLang="en-US" sz="4000" dirty="0"/>
              <a:t>任务板</a:t>
            </a:r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7955AB47-214B-4E54-B360-90A3F586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75380"/>
            <a:ext cx="7281037" cy="41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25A075-BBFA-4E6C-879C-9C3E43068228}"/>
              </a:ext>
            </a:extLst>
          </p:cNvPr>
          <p:cNvSpPr txBox="1"/>
          <p:nvPr/>
        </p:nvSpPr>
        <p:spPr>
          <a:xfrm>
            <a:off x="1979712" y="267494"/>
            <a:ext cx="5328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Phabricator</a:t>
            </a:r>
            <a:r>
              <a:rPr lang="zh-CN" altLang="en-US" sz="4400" dirty="0"/>
              <a:t>任务分配</a:t>
            </a:r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F07E9DF-AA96-4BB3-AC66-59844E97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36935"/>
            <a:ext cx="6854252" cy="39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1453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逻辑模型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602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AE805D-139D-420D-A3FD-E3D3A1A0B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0"/>
            <a:ext cx="2893219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16FA0A-4942-48F5-B060-4501C7E4A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6545AE-565A-4B05-A6F1-50EAE3AFF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9A1F34-A34B-4C48-AEFF-6E44DB313243}"/>
              </a:ext>
            </a:extLst>
          </p:cNvPr>
          <p:cNvSpPr txBox="1"/>
          <p:nvPr/>
        </p:nvSpPr>
        <p:spPr>
          <a:xfrm>
            <a:off x="1907704" y="26749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Phabricator</a:t>
            </a:r>
            <a:r>
              <a:rPr lang="zh-CN" altLang="en-US" sz="3600" dirty="0"/>
              <a:t>讨论区</a:t>
            </a:r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5ED09FC1-E4F9-492F-8AE0-D908C778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2" y="924858"/>
            <a:ext cx="7236296" cy="39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84060" y="1563638"/>
            <a:ext cx="59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 err="1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微软雅黑" pitchFamily="34" charset="-122"/>
              </a:rPr>
              <a:t>LaTeX</a:t>
            </a:r>
            <a:endParaRPr lang="zh-CN" altLang="en-US" sz="6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2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10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59CD48D7-2214-4CE3-BDDE-E568CFC2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1" y="0"/>
            <a:ext cx="87760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6FA43EAD-5C8F-45AA-B30B-25DBECC6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4696"/>
            <a:ext cx="7925515" cy="50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4B9F5DFA-6255-44DB-BE24-8A4DD9D7E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2" y="51470"/>
            <a:ext cx="3678081" cy="2571750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3697A32F-5E60-4FC1-B69F-3ECF7B949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1470"/>
            <a:ext cx="3664958" cy="2571750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8F226258-C257-4D41-BBB9-3A5CBBE42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6" y="2671603"/>
            <a:ext cx="4176464" cy="2471897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ED0882ED-2EAE-4BD8-8E61-70CB697115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93" y="2715766"/>
            <a:ext cx="4057463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282F54-6F8D-420C-B2FA-D42977DD5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3646876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CECF3D-DCC3-4D1D-AC90-32C23FBC9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0"/>
            <a:ext cx="3632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翻译成果</a:t>
            </a:r>
          </a:p>
        </p:txBody>
      </p:sp>
      <p:sp>
        <p:nvSpPr>
          <p:cNvPr id="41" name="矩形 40"/>
          <p:cNvSpPr/>
          <p:nvPr/>
        </p:nvSpPr>
        <p:spPr>
          <a:xfrm>
            <a:off x="4557844" y="1802309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133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0965E8-F1F4-4A33-B985-AEB60252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68" y="0"/>
            <a:ext cx="3637673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DE59CF-3A6E-4533-828F-9C021101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0"/>
            <a:ext cx="3886655" cy="14702850"/>
          </a:xfrm>
          <a:prstGeom prst="rect">
            <a:avLst/>
          </a:prstGeom>
        </p:spPr>
      </p:pic>
      <p:sp>
        <p:nvSpPr>
          <p:cNvPr id="5" name="Rectangle 39">
            <a:extLst>
              <a:ext uri="{FF2B5EF4-FFF2-40B4-BE49-F238E27FC236}">
                <a16:creationId xmlns:a16="http://schemas.microsoft.com/office/drawing/2014/main" id="{ED9621CD-8F56-4773-869C-9E541671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9" y="278281"/>
            <a:ext cx="27780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翻译成果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19C3F3-5191-42DF-8C5D-25F02B175F49}"/>
              </a:ext>
            </a:extLst>
          </p:cNvPr>
          <p:cNvGrpSpPr/>
          <p:nvPr/>
        </p:nvGrpSpPr>
        <p:grpSpPr>
          <a:xfrm>
            <a:off x="416159" y="893834"/>
            <a:ext cx="899592" cy="56017"/>
            <a:chOff x="0" y="2842590"/>
            <a:chExt cx="7054752" cy="891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CD9B18D-8470-48DF-9E23-9DA3391DC4F9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1A448D-87A1-4217-89F7-018C84740C9E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C06960C-C8FC-4757-95EE-879BED79D9D2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8803507-F9A5-4336-8E74-474C46124A13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hlinkClick r:id="rId4" action="ppaction://hlinkfile"/>
            <a:extLst>
              <a:ext uri="{FF2B5EF4-FFF2-40B4-BE49-F238E27FC236}">
                <a16:creationId xmlns:a16="http://schemas.microsoft.com/office/drawing/2014/main" id="{605B76E4-A865-45E6-9937-C63B1B75A9F1}"/>
              </a:ext>
            </a:extLst>
          </p:cNvPr>
          <p:cNvSpPr txBox="1"/>
          <p:nvPr/>
        </p:nvSpPr>
        <p:spPr>
          <a:xfrm>
            <a:off x="201115" y="1448148"/>
            <a:ext cx="1108923" cy="26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PDF</a:t>
            </a:r>
            <a:r>
              <a:rPr lang="zh-CN" altLang="en-US" sz="1200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38802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9.87654E-7 L 0.00018 -1.881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Wiki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词条总量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6159" y="893834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6D8BA76-4EF6-4AE1-891D-9732402F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3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E2C5F94-E25D-447B-87C9-91AB2951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50" y="774093"/>
            <a:ext cx="7828250" cy="44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3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Wiki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词条章节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6159" y="586058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6C0F964-CAFC-4A74-80C2-7E61E5D6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51186"/>
            <a:ext cx="8616045" cy="45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1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工作感想</a:t>
            </a:r>
          </a:p>
        </p:txBody>
      </p:sp>
      <p:sp>
        <p:nvSpPr>
          <p:cNvPr id="41" name="矩形 40"/>
          <p:cNvSpPr/>
          <p:nvPr/>
        </p:nvSpPr>
        <p:spPr>
          <a:xfrm>
            <a:off x="4557844" y="1802309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05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hlinkClick r:id="rId2" action="ppaction://hlinkfile"/>
            <a:extLst>
              <a:ext uri="{FF2B5EF4-FFF2-40B4-BE49-F238E27FC236}">
                <a16:creationId xmlns:a16="http://schemas.microsoft.com/office/drawing/2014/main" id="{420ACD18-1198-474A-B1D0-9F6D4B24C88B}"/>
              </a:ext>
            </a:extLst>
          </p:cNvPr>
          <p:cNvSpPr txBox="1"/>
          <p:nvPr/>
        </p:nvSpPr>
        <p:spPr>
          <a:xfrm>
            <a:off x="5088256" y="2922498"/>
            <a:ext cx="148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课程感受</a:t>
            </a:r>
          </a:p>
        </p:txBody>
      </p:sp>
    </p:spTree>
    <p:extLst>
      <p:ext uri="{BB962C8B-B14F-4D97-AF65-F5344CB8AC3E}">
        <p14:creationId xmlns:p14="http://schemas.microsoft.com/office/powerpoint/2010/main" val="364625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74A241-D547-4F7A-85BA-09076403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53" y="0"/>
            <a:ext cx="3645377" cy="51439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81CB5A-A857-44C7-9D36-14CC2DAD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3" y="0"/>
            <a:ext cx="37663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8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C62201-4F83-4BDB-85B9-47311745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63" y="0"/>
            <a:ext cx="3690137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F7660-D446-4F27-AE96-785062C78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55" y="-547"/>
            <a:ext cx="3635896" cy="5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9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5069D8-A7D4-4171-AA50-0CC26D4B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3" y="0"/>
            <a:ext cx="3677010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01DAB-E87E-4096-AC40-44AB62CD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14" y="-6305"/>
            <a:ext cx="3840348" cy="51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059402" y="1565206"/>
            <a:ext cx="1263176" cy="1265664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996627" y="1815319"/>
            <a:ext cx="975709" cy="976010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526102" y="2094099"/>
            <a:ext cx="1263176" cy="1263566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4017030" y="2107611"/>
            <a:ext cx="1189736" cy="11901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306487" y="2397157"/>
            <a:ext cx="1189736" cy="11901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234095" y="2629304"/>
            <a:ext cx="1189736" cy="11901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613104" y="2535718"/>
            <a:ext cx="927447" cy="92143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3061953" y="692975"/>
            <a:ext cx="2950207" cy="3967007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1835696" y="1788985"/>
            <a:ext cx="1502381" cy="15028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随时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随地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3373619" y="483518"/>
            <a:ext cx="1486413" cy="14582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大有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若无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5445883" y="1203598"/>
            <a:ext cx="1502381" cy="15028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开花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结果</a:t>
            </a:r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416159" y="23256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小组主题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hlinkClick r:id="rId2" action="ppaction://hlinkfile"/>
            <a:extLst>
              <a:ext uri="{FF2B5EF4-FFF2-40B4-BE49-F238E27FC236}">
                <a16:creationId xmlns:a16="http://schemas.microsoft.com/office/drawing/2014/main" id="{356BA9E2-DA76-4BBA-9FA7-87B08FABEB97}"/>
              </a:ext>
            </a:extLst>
          </p:cNvPr>
          <p:cNvSpPr txBox="1"/>
          <p:nvPr/>
        </p:nvSpPr>
        <p:spPr>
          <a:xfrm>
            <a:off x="421480" y="1071703"/>
            <a:ext cx="148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课程感受</a:t>
            </a:r>
          </a:p>
        </p:txBody>
      </p:sp>
    </p:spTree>
    <p:extLst>
      <p:ext uri="{BB962C8B-B14F-4D97-AF65-F5344CB8AC3E}">
        <p14:creationId xmlns:p14="http://schemas.microsoft.com/office/powerpoint/2010/main" val="2117885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71600" y="148907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感谢您的聆听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CONGNITIVE    BASIS    BEYOND    THE    KNOWLEDGE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22">
            <a:extLst>
              <a:ext uri="{FF2B5EF4-FFF2-40B4-BE49-F238E27FC236}">
                <a16:creationId xmlns:a16="http://schemas.microsoft.com/office/drawing/2014/main" id="{9F0AB2B5-5AE4-49CE-95F4-73FCEE277CCA}"/>
              </a:ext>
            </a:extLst>
          </p:cNvPr>
          <p:cNvSpPr/>
          <p:nvPr/>
        </p:nvSpPr>
        <p:spPr>
          <a:xfrm>
            <a:off x="3016110" y="2469545"/>
            <a:ext cx="312380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THANKS    FOR    YOUR    ATTENTION</a:t>
            </a:r>
          </a:p>
        </p:txBody>
      </p:sp>
    </p:spTree>
    <p:extLst>
      <p:ext uri="{BB962C8B-B14F-4D97-AF65-F5344CB8AC3E}">
        <p14:creationId xmlns:p14="http://schemas.microsoft.com/office/powerpoint/2010/main" val="311278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364088" y="2070506"/>
            <a:ext cx="273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rPr>
              <a:t>成员简介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083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462227" y="1574554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爱好：长跑、羽毛球等</a:t>
            </a:r>
            <a:endParaRPr lang="en-US" altLang="zh-CN" dirty="0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4462227" y="3302746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爱好：长跑、足球、街舞</a:t>
            </a:r>
            <a:r>
              <a:rPr lang="en-US" altLang="zh-CN" dirty="0"/>
              <a:t>&amp;</a:t>
            </a:r>
            <a:r>
              <a:rPr lang="zh-CN" altLang="en-US" dirty="0"/>
              <a:t>量子力学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第一组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306A9D10-589D-4611-9DEC-02E93AFBF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23678"/>
            <a:ext cx="798853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费家骏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88CD3039-8C27-40EB-AA43-6F26D221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3651870"/>
            <a:ext cx="798853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黄轩宇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A31F5-7E3B-4A88-BDC9-F4D7D047E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48" y="1203598"/>
            <a:ext cx="1408176" cy="17434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866B2A-A8AE-46EB-98EE-09A8188B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67848"/>
            <a:ext cx="1468920" cy="18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2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7" name="Rectangle 35"/>
          <p:cNvSpPr>
            <a:spLocks noChangeArrowheads="1"/>
          </p:cNvSpPr>
          <p:nvPr/>
        </p:nvSpPr>
        <p:spPr bwMode="auto">
          <a:xfrm>
            <a:off x="4388428" y="2139702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爱好：足球，科幻，唱歌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第一组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Rectangle 33">
            <a:extLst>
              <a:ext uri="{FF2B5EF4-FFF2-40B4-BE49-F238E27FC236}">
                <a16:creationId xmlns:a16="http://schemas.microsoft.com/office/drawing/2014/main" id="{DAA45550-F08D-49F5-86C6-82E82C8F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313" y="2437026"/>
            <a:ext cx="792615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张煜洲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44EE3-1AAE-4123-BDEC-98DE83DF5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1" y="1372010"/>
            <a:ext cx="1799611" cy="2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9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382298" y="1563638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爱好：足球，羽毛球</a:t>
            </a:r>
            <a:endParaRPr lang="en-US" altLang="zh-CN" dirty="0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4383454" y="3435846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爱好：跑步 健身 毽球 游戏 小说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第二组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306A9D10-589D-4611-9DEC-02E93AFBF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226" y="1889881"/>
            <a:ext cx="726230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朱静远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88CD3039-8C27-40EB-AA43-6F26D221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226" y="3764590"/>
            <a:ext cx="726230" cy="33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张鹏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C9AA8-8D28-485E-8107-01D9F37EB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0" y="1094301"/>
            <a:ext cx="1384706" cy="1981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0A44C3-6748-4576-B4C2-2657CB6C93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75806"/>
            <a:ext cx="1377910" cy="18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8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389604" y="1646562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爱好：乒乓球、辩论</a:t>
            </a:r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4456638" y="3518770"/>
            <a:ext cx="4220994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2016</a:t>
            </a:r>
            <a:r>
              <a:rPr lang="zh-CN" altLang="en-US" dirty="0"/>
              <a:t>级清华大学航天航空学院工程力学系钱学森力学班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爱好：打篮球 读书 拉小提琴 玩游戏</a:t>
            </a: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成员简介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第二组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6159" y="938298"/>
            <a:ext cx="899592" cy="56017"/>
            <a:chOff x="0" y="2842590"/>
            <a:chExt cx="7054752" cy="89199"/>
          </a:xfrm>
        </p:grpSpPr>
        <p:sp>
          <p:nvSpPr>
            <p:cNvPr id="35" name="矩形 3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306A9D10-589D-4611-9DEC-02E93AFBF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8" y="1992297"/>
            <a:ext cx="72623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黄立昊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88CD3039-8C27-40EB-AA43-6F26D221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8" y="3864505"/>
            <a:ext cx="72623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dirty="0"/>
              <a:t>康金梁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FF153-993E-4E2A-8ACD-86F02BEFB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03798"/>
            <a:ext cx="1388901" cy="19830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2F1A2-E0E2-490C-99C9-A02053992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6" y="1088745"/>
            <a:ext cx="1316460" cy="18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4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430</Words>
  <Application>Microsoft Office PowerPoint</Application>
  <PresentationFormat>全屏显示(16:9)</PresentationFormat>
  <Paragraphs>127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华文新魏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樊钰</cp:lastModifiedBy>
  <cp:revision>61</cp:revision>
  <dcterms:created xsi:type="dcterms:W3CDTF">2016-04-09T09:29:00Z</dcterms:created>
  <dcterms:modified xsi:type="dcterms:W3CDTF">2018-01-02T06:10:23Z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